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5" r:id="rId3"/>
    <p:sldId id="276" r:id="rId4"/>
    <p:sldId id="258" r:id="rId5"/>
    <p:sldId id="273" r:id="rId6"/>
    <p:sldId id="272" r:id="rId7"/>
    <p:sldId id="278" r:id="rId8"/>
    <p:sldId id="279" r:id="rId9"/>
    <p:sldId id="286" r:id="rId10"/>
    <p:sldId id="287" r:id="rId11"/>
    <p:sldId id="259" r:id="rId12"/>
    <p:sldId id="282" r:id="rId13"/>
    <p:sldId id="290" r:id="rId14"/>
    <p:sldId id="288" r:id="rId15"/>
    <p:sldId id="261" r:id="rId16"/>
    <p:sldId id="280" r:id="rId17"/>
    <p:sldId id="266" r:id="rId18"/>
    <p:sldId id="269" r:id="rId19"/>
    <p:sldId id="291" r:id="rId20"/>
    <p:sldId id="289" r:id="rId21"/>
    <p:sldId id="262" r:id="rId22"/>
    <p:sldId id="285" r:id="rId23"/>
    <p:sldId id="281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ED00"/>
    <a:srgbClr val="FFE73B"/>
    <a:srgbClr val="EFD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B970-FC2C-4A29-A9D3-D2DAE47350B7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DC2E4-C798-4A26-BC81-A1B8EF24744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4717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53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70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22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1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6288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8011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559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15601" y="1474834"/>
            <a:ext cx="11360799" cy="261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12000"/>
            </a:lvl1pPr>
            <a:lvl2pPr algn="ctr" rtl="0">
              <a:spcBef>
                <a:spcPts val="0"/>
              </a:spcBef>
              <a:buSzPct val="100000"/>
              <a:defRPr sz="12000"/>
            </a:lvl2pPr>
            <a:lvl3pPr algn="ctr" rtl="0">
              <a:spcBef>
                <a:spcPts val="0"/>
              </a:spcBef>
              <a:buSzPct val="100000"/>
              <a:defRPr sz="12000"/>
            </a:lvl3pPr>
            <a:lvl4pPr algn="ctr" rtl="0">
              <a:spcBef>
                <a:spcPts val="0"/>
              </a:spcBef>
              <a:buSzPct val="100000"/>
              <a:defRPr sz="12000"/>
            </a:lvl4pPr>
            <a:lvl5pPr algn="ctr" rtl="0">
              <a:spcBef>
                <a:spcPts val="0"/>
              </a:spcBef>
              <a:buSzPct val="100000"/>
              <a:defRPr sz="12000"/>
            </a:lvl5pPr>
            <a:lvl6pPr algn="ctr" rtl="0">
              <a:spcBef>
                <a:spcPts val="0"/>
              </a:spcBef>
              <a:buSzPct val="100000"/>
              <a:defRPr sz="12000"/>
            </a:lvl6pPr>
            <a:lvl7pPr algn="ctr" rtl="0">
              <a:spcBef>
                <a:spcPts val="0"/>
              </a:spcBef>
              <a:buSzPct val="100000"/>
              <a:defRPr sz="12000"/>
            </a:lvl7pPr>
            <a:lvl8pPr algn="ctr" rtl="0">
              <a:spcBef>
                <a:spcPts val="0"/>
              </a:spcBef>
              <a:buSzPct val="100000"/>
              <a:defRPr sz="12000"/>
            </a:lvl8pPr>
            <a:lvl9pPr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15601" y="4202966"/>
            <a:ext cx="11360799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5006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34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823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571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2270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86447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958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66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065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3264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97577-7367-4C20-82B9-50097224CF13}" type="datetimeFigureOut">
              <a:rPr lang="fr-CH" smtClean="0"/>
              <a:t>02.11.2017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92E75-F4AE-4DA1-994F-5BD50414D0C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3750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enome.beer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ele.ch/play?i=5438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noporetech.com/resource-centre/videos/nanopore-dna-sequencing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eerdecoded/Beer_ITS_analysis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1000research.com/articles/6-1676/v1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://www.hackuarium.ch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AkDK19FA9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hyperlink" Target="https://youtu.be/40FawbMoh9M" TargetMode="Externa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D00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l="24752" t="4635" r="58253" b="35544"/>
          <a:stretch/>
        </p:blipFill>
        <p:spPr>
          <a:xfrm rot="-5400000">
            <a:off x="5799104" y="1765855"/>
            <a:ext cx="1180502" cy="33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5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</a:extLst>
          </a:blip>
          <a:srcRect b="45349"/>
          <a:stretch/>
        </p:blipFill>
        <p:spPr>
          <a:xfrm rot="-5400000">
            <a:off x="-1000448" y="1585213"/>
            <a:ext cx="5983615" cy="37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l="27432" t="63305" r="61945" b="8552"/>
          <a:stretch/>
        </p:blipFill>
        <p:spPr>
          <a:xfrm rot="-5400000">
            <a:off x="9334143" y="2115002"/>
            <a:ext cx="737866" cy="15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l="27432" t="63305" r="61945" b="8552"/>
          <a:stretch/>
        </p:blipFill>
        <p:spPr>
          <a:xfrm rot="-5400000">
            <a:off x="9334143" y="2852868"/>
            <a:ext cx="737866" cy="15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l="27432" t="63305" r="61945" b="8552"/>
          <a:stretch/>
        </p:blipFill>
        <p:spPr>
          <a:xfrm rot="-5400000">
            <a:off x="9334143" y="3536234"/>
            <a:ext cx="737866" cy="158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 l="27432" t="63305" r="61945" b="8552"/>
          <a:stretch/>
        </p:blipFill>
        <p:spPr>
          <a:xfrm rot="-5400000">
            <a:off x="9334143" y="4274101"/>
            <a:ext cx="737866" cy="1582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2220150" y="786526"/>
            <a:ext cx="10657500" cy="14372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6600" dirty="0"/>
              <a:t>BeerDeCoded:</a:t>
            </a:r>
          </a:p>
          <a:p>
            <a:r>
              <a:rPr lang="en" sz="4400" dirty="0"/>
              <a:t>Exploring the beer metagenome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7557" y="5987422"/>
            <a:ext cx="480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Jonathan </a:t>
            </a:r>
            <a:r>
              <a:rPr lang="fr-CH" sz="2400" dirty="0" err="1"/>
              <a:t>Sobel</a:t>
            </a:r>
            <a:endParaRPr lang="fr-CH" sz="2400" dirty="0"/>
          </a:p>
          <a:p>
            <a:r>
              <a:rPr lang="fr-CH" sz="2400" dirty="0"/>
              <a:t>@jonathansobel1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953" y="5920310"/>
            <a:ext cx="3733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dirty="0">
                <a:hlinkClick r:id="rId6"/>
              </a:rPr>
              <a:t>www.genome.beer</a:t>
            </a:r>
            <a:endParaRPr lang="fr-CH" sz="2800" dirty="0"/>
          </a:p>
          <a:p>
            <a:r>
              <a:rPr lang="fr-CH" sz="2800" dirty="0"/>
              <a:t>@</a:t>
            </a:r>
            <a:r>
              <a:rPr lang="fr-CH" sz="2800" dirty="0" err="1"/>
              <a:t>beerdecoded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112894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200" y="365125"/>
            <a:ext cx="10515600" cy="1325563"/>
          </a:xfrm>
        </p:spPr>
        <p:txBody>
          <a:bodyPr/>
          <a:lstStyle/>
          <a:p>
            <a:r>
              <a:rPr lang="fr-CH" b="1" dirty="0" err="1"/>
              <a:t>Press</a:t>
            </a:r>
            <a:r>
              <a:rPr lang="fr-CH" b="1" dirty="0"/>
              <a:t> release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54422"/>
            <a:ext cx="8462962" cy="67035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5300" y="247650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hlinkClick r:id="rId3"/>
              </a:rPr>
              <a:t>La </a:t>
            </a:r>
            <a:r>
              <a:rPr lang="fr-CH" dirty="0" err="1">
                <a:hlinkClick r:id="rId3"/>
              </a:rPr>
              <a:t>Tele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7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8981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/>
              <a:t>Workflow</a:t>
            </a:r>
          </a:p>
        </p:txBody>
      </p:sp>
      <p:pic>
        <p:nvPicPr>
          <p:cNvPr id="6" name="Picture 5" descr="Flowchart_op7s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0223"/>
            <a:ext cx="12192000" cy="2530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08" y="3970638"/>
            <a:ext cx="3480753" cy="2609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65896"/>
            <a:ext cx="3904735" cy="2605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6371086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>
                <a:hlinkClick r:id="rId5"/>
              </a:rPr>
              <a:t>Oxford </a:t>
            </a:r>
            <a:r>
              <a:rPr lang="fr-CH" dirty="0" err="1">
                <a:hlinkClick r:id="rId5"/>
              </a:rPr>
              <a:t>Nanopore</a:t>
            </a:r>
            <a:r>
              <a:rPr lang="fr-CH" dirty="0">
                <a:hlinkClick r:id="rId5"/>
              </a:rPr>
              <a:t> </a:t>
            </a:r>
            <a:r>
              <a:rPr lang="fr-CH" dirty="0" err="1">
                <a:hlinkClick r:id="rId5"/>
              </a:rPr>
              <a:t>MinION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0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47695"/>
            <a:ext cx="10515600" cy="1325563"/>
          </a:xfrm>
        </p:spPr>
        <p:txBody>
          <a:bodyPr>
            <a:normAutofit/>
          </a:bodyPr>
          <a:lstStyle/>
          <a:p>
            <a:r>
              <a:rPr lang="fr-CH" sz="5400" dirty="0" err="1"/>
              <a:t>Beer</a:t>
            </a:r>
            <a:r>
              <a:rPr lang="fr-CH" sz="5400" dirty="0"/>
              <a:t> DNA extraction workshops</a:t>
            </a:r>
          </a:p>
        </p:txBody>
      </p:sp>
      <p:pic>
        <p:nvPicPr>
          <p:cNvPr id="4" name="Shape 432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1665" y="1491050"/>
            <a:ext cx="9102811" cy="5000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98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-149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Polymerase chain reaction (</a:t>
            </a:r>
            <a:r>
              <a:rPr lang="fr-CH" sz="6000" b="1" dirty="0"/>
              <a:t>PCR)</a:t>
            </a:r>
            <a:endParaRPr lang="en-US" sz="6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948" y="923131"/>
            <a:ext cx="7292554" cy="5163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6" y="6200775"/>
            <a:ext cx="12144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Amplification of </a:t>
            </a:r>
            <a:r>
              <a:rPr lang="en-US" sz="2800" b="1" dirty="0"/>
              <a:t>Internal transcribed spacer </a:t>
            </a:r>
            <a:r>
              <a:rPr lang="en-US" sz="2800" dirty="0"/>
              <a:t>(ITS) sequences and library prep.</a:t>
            </a:r>
          </a:p>
        </p:txBody>
      </p:sp>
    </p:spTree>
    <p:extLst>
      <p:ext uri="{BB962C8B-B14F-4D97-AF65-F5344CB8AC3E}">
        <p14:creationId xmlns:p14="http://schemas.microsoft.com/office/powerpoint/2010/main" val="406358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Sequencer output</a:t>
            </a:r>
          </a:p>
        </p:txBody>
      </p:sp>
      <p:pic>
        <p:nvPicPr>
          <p:cNvPr id="6" name="Picture 5" descr="in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39" y="1562894"/>
            <a:ext cx="8799410" cy="47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Short reads alignment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90002"/>
            <a:ext cx="9144000" cy="3389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249" y="4672393"/>
            <a:ext cx="22793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Reference sequence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3790" y="5548587"/>
            <a:ext cx="5226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base of ITS sequences</a:t>
            </a:r>
          </a:p>
        </p:txBody>
      </p:sp>
    </p:spTree>
    <p:extLst>
      <p:ext uri="{BB962C8B-B14F-4D97-AF65-F5344CB8AC3E}">
        <p14:creationId xmlns:p14="http://schemas.microsoft.com/office/powerpoint/2010/main" val="297749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985" y="-386917"/>
            <a:ext cx="11360799" cy="2618099"/>
          </a:xfrm>
        </p:spPr>
        <p:txBody>
          <a:bodyPr/>
          <a:lstStyle/>
          <a:p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984" y="2316501"/>
            <a:ext cx="11360799" cy="1734300"/>
          </a:xfrm>
        </p:spPr>
        <p:txBody>
          <a:bodyPr>
            <a:noAutofit/>
          </a:bodyPr>
          <a:lstStyle/>
          <a:p>
            <a:r>
              <a:rPr lang="fr-CH" sz="4000" dirty="0"/>
              <a:t>ITS </a:t>
            </a:r>
            <a:r>
              <a:rPr lang="fr-CH" sz="4000" dirty="0" err="1"/>
              <a:t>amplicon</a:t>
            </a:r>
            <a:r>
              <a:rPr lang="fr-CH" sz="4000" dirty="0"/>
              <a:t> of 39 </a:t>
            </a:r>
            <a:r>
              <a:rPr lang="fr-CH" sz="4000" dirty="0" err="1"/>
              <a:t>beer</a:t>
            </a:r>
            <a:r>
              <a:rPr lang="fr-CH" sz="4000" dirty="0"/>
              <a:t> DNA </a:t>
            </a:r>
            <a:r>
              <a:rPr lang="fr-CH" sz="4000" dirty="0" err="1"/>
              <a:t>produced</a:t>
            </a:r>
            <a:endParaRPr lang="fr-CH" sz="4000" dirty="0"/>
          </a:p>
          <a:p>
            <a:r>
              <a:rPr lang="en-US" sz="4000" dirty="0"/>
              <a:t>SRA database in the bio project </a:t>
            </a:r>
            <a:r>
              <a:rPr lang="en-US" sz="4000" b="1" dirty="0"/>
              <a:t>PRJNA388541</a:t>
            </a:r>
          </a:p>
          <a:p>
            <a:r>
              <a:rPr lang="en-US" sz="4000" dirty="0"/>
              <a:t>All methods, quality control, processed tables, metadata and code are accessible in the following </a:t>
            </a:r>
            <a:r>
              <a:rPr lang="en-US" sz="4000" dirty="0" err="1"/>
              <a:t>git</a:t>
            </a:r>
            <a:r>
              <a:rPr lang="en-US" sz="4000" dirty="0"/>
              <a:t> repository: </a:t>
            </a:r>
            <a:r>
              <a:rPr lang="en-US" sz="4000" dirty="0">
                <a:hlinkClick r:id="rId2"/>
              </a:rPr>
              <a:t>https://github.com/beerdecoded/Beer_ITS_analysis</a:t>
            </a:r>
            <a:endParaRPr lang="fr-CH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58" y="262486"/>
            <a:ext cx="2144147" cy="21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750" y="182619"/>
            <a:ext cx="10515600" cy="1325563"/>
          </a:xfrm>
        </p:spPr>
        <p:txBody>
          <a:bodyPr>
            <a:normAutofit/>
          </a:bodyPr>
          <a:lstStyle/>
          <a:p>
            <a:r>
              <a:rPr lang="fr-CH" sz="6000" dirty="0" err="1"/>
              <a:t>Results</a:t>
            </a:r>
            <a:endParaRPr lang="fr-CH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85" y="1351006"/>
            <a:ext cx="9799100" cy="5314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26" y="4416385"/>
            <a:ext cx="1688546" cy="144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59" y="4439719"/>
            <a:ext cx="1400659" cy="14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98" y="101333"/>
            <a:ext cx="10515600" cy="1325563"/>
          </a:xfrm>
        </p:spPr>
        <p:txBody>
          <a:bodyPr>
            <a:normAutofit/>
          </a:bodyPr>
          <a:lstStyle/>
          <a:p>
            <a:r>
              <a:rPr lang="fr-CH" sz="8000" dirty="0" err="1"/>
              <a:t>Results</a:t>
            </a:r>
            <a:endParaRPr lang="fr-CH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668" y="0"/>
            <a:ext cx="591242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8" y="4428644"/>
            <a:ext cx="2066323" cy="1771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879" y="3042600"/>
            <a:ext cx="1642319" cy="1642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798" y="3198748"/>
            <a:ext cx="617793" cy="61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2" y="1363498"/>
            <a:ext cx="2144147" cy="214414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555655">
            <a:off x="2752108" y="2687996"/>
            <a:ext cx="709126" cy="429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144236">
            <a:off x="2528208" y="4300497"/>
            <a:ext cx="709126" cy="429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4780541">
            <a:off x="851707" y="3606686"/>
            <a:ext cx="709126" cy="429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4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6000" b="1" dirty="0" err="1"/>
              <a:t>Manuscript</a:t>
            </a:r>
            <a:r>
              <a:rPr lang="fr-CH" sz="6000" b="1" dirty="0"/>
              <a:t> </a:t>
            </a:r>
            <a:r>
              <a:rPr lang="fr-CH" sz="6000" b="1" dirty="0" err="1"/>
              <a:t>preparation</a:t>
            </a:r>
            <a:r>
              <a:rPr lang="fr-CH" sz="6000" b="1" dirty="0"/>
              <a:t> </a:t>
            </a:r>
            <a:r>
              <a:rPr lang="fr-CH" sz="6000" b="1" dirty="0" err="1"/>
              <a:t>process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237"/>
            <a:ext cx="10515600" cy="4351338"/>
          </a:xfrm>
        </p:spPr>
        <p:txBody>
          <a:bodyPr>
            <a:normAutofit/>
          </a:bodyPr>
          <a:lstStyle/>
          <a:p>
            <a:r>
              <a:rPr lang="fr-CH" sz="4800" dirty="0"/>
              <a:t>Google docs</a:t>
            </a:r>
          </a:p>
          <a:p>
            <a:r>
              <a:rPr lang="fr-CH" sz="4800" dirty="0" err="1"/>
              <a:t>Authorea</a:t>
            </a:r>
            <a:endParaRPr lang="fr-CH" sz="4800" dirty="0"/>
          </a:p>
          <a:p>
            <a:r>
              <a:rPr lang="fr-CH" sz="4800" dirty="0" err="1"/>
              <a:t>Overleaf</a:t>
            </a:r>
            <a:endParaRPr lang="fr-CH" sz="4800" dirty="0"/>
          </a:p>
          <a:p>
            <a:r>
              <a:rPr lang="fr-CH" sz="4800" dirty="0"/>
              <a:t>F1000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CH" dirty="0"/>
          </a:p>
          <a:p>
            <a:endParaRPr lang="en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016" y="1883578"/>
            <a:ext cx="3678456" cy="167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56" y="5316609"/>
            <a:ext cx="4676775" cy="1076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037" y="3640764"/>
            <a:ext cx="4029075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562" y="1457559"/>
            <a:ext cx="1514475" cy="2047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416" y="53931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Sobel J, Henry L, </a:t>
            </a:r>
            <a:r>
              <a:rPr lang="en-US" dirty="0" err="1">
                <a:hlinkClick r:id="rId6"/>
              </a:rPr>
              <a:t>Rotman</a:t>
            </a:r>
            <a:r>
              <a:rPr lang="en-US" dirty="0">
                <a:hlinkClick r:id="rId6"/>
              </a:rPr>
              <a:t> N and Rando G. </a:t>
            </a:r>
            <a:r>
              <a:rPr lang="en-US" dirty="0" err="1">
                <a:hlinkClick r:id="rId6"/>
              </a:rPr>
              <a:t>BeerDeCoded</a:t>
            </a:r>
            <a:r>
              <a:rPr lang="en-US" dirty="0">
                <a:hlinkClick r:id="rId6"/>
              </a:rPr>
              <a:t>: the open beer metagenome project [version 1; referees: 3 approved with reservations]. F1000Research 2017, 6:1676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8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81" y="-1596"/>
            <a:ext cx="8229600" cy="11430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Hackuarium.ch</a:t>
            </a:r>
            <a:endParaRPr lang="en-US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5" y="2594849"/>
            <a:ext cx="3652838" cy="3652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809" y="5237644"/>
            <a:ext cx="1613101" cy="1620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205" y="2893097"/>
            <a:ext cx="1802554" cy="24034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544" y="445801"/>
            <a:ext cx="50212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800" dirty="0"/>
              <a:t>Projects in biology/science, bio-art and education </a:t>
            </a:r>
          </a:p>
          <a:p>
            <a:r>
              <a:rPr lang="en-US" sz="2800" dirty="0"/>
              <a:t>Workshops, Outreach</a:t>
            </a:r>
          </a:p>
          <a:p>
            <a:r>
              <a:rPr lang="en-US" sz="2800" dirty="0"/>
              <a:t>Citizen science, DIY-biology </a:t>
            </a:r>
          </a:p>
        </p:txBody>
      </p:sp>
      <p:sp>
        <p:nvSpPr>
          <p:cNvPr id="3" name="Rectangle 2"/>
          <p:cNvSpPr/>
          <p:nvPr/>
        </p:nvSpPr>
        <p:spPr>
          <a:xfrm>
            <a:off x="984200" y="6296101"/>
            <a:ext cx="3267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5"/>
              </a:rPr>
              <a:t>www.hackuarium.ch</a:t>
            </a:r>
            <a:endParaRPr lang="en-US" sz="2800" b="1" dirty="0"/>
          </a:p>
        </p:txBody>
      </p:sp>
      <p:pic>
        <p:nvPicPr>
          <p:cNvPr id="5" name="Picture 4" descr="20150512_144404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4" r="12875"/>
          <a:stretch/>
        </p:blipFill>
        <p:spPr>
          <a:xfrm rot="5400000">
            <a:off x="5066645" y="1111597"/>
            <a:ext cx="1967428" cy="1667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356" y="153055"/>
            <a:ext cx="1675248" cy="739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EDB39-0EF9-4DD8-BF42-E36C25491C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693" t="11487" r="38615" b="4205"/>
          <a:stretch/>
        </p:blipFill>
        <p:spPr>
          <a:xfrm>
            <a:off x="6802172" y="-61086"/>
            <a:ext cx="5389828" cy="6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8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222250"/>
            <a:ext cx="10515600" cy="1325563"/>
          </a:xfrm>
        </p:spPr>
        <p:txBody>
          <a:bodyPr>
            <a:normAutofit/>
          </a:bodyPr>
          <a:lstStyle/>
          <a:p>
            <a:r>
              <a:rPr lang="fr-CH" sz="6600" b="1" dirty="0" err="1"/>
              <a:t>Results</a:t>
            </a:r>
            <a:r>
              <a:rPr lang="fr-CH" sz="6600" b="1" dirty="0"/>
              <a:t> </a:t>
            </a:r>
            <a:r>
              <a:rPr lang="fr-CH" sz="6600" b="1" dirty="0" err="1"/>
              <a:t>review</a:t>
            </a:r>
            <a:endParaRPr lang="en-US" sz="6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868" y="1385887"/>
            <a:ext cx="9860818" cy="5138737"/>
          </a:xfrm>
        </p:spPr>
      </p:pic>
      <p:sp>
        <p:nvSpPr>
          <p:cNvPr id="5" name="Rectangle 4"/>
          <p:cNvSpPr/>
          <p:nvPr/>
        </p:nvSpPr>
        <p:spPr>
          <a:xfrm>
            <a:off x="7718938" y="5939849"/>
            <a:ext cx="32824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Kristoffer</a:t>
            </a:r>
            <a:r>
              <a:rPr lang="en-US" sz="3200" dirty="0"/>
              <a:t> </a:t>
            </a:r>
            <a:r>
              <a:rPr lang="en-US" sz="3200" dirty="0" err="1"/>
              <a:t>Krogerus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75" y="466984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30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Outcome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565" y="1783515"/>
            <a:ext cx="8229600" cy="4525963"/>
          </a:xfrm>
        </p:spPr>
        <p:txBody>
          <a:bodyPr>
            <a:noAutofit/>
          </a:bodyPr>
          <a:lstStyle/>
          <a:p>
            <a:r>
              <a:rPr lang="en-US" sz="4000" dirty="0"/>
              <a:t>39 beer investigated (currently)</a:t>
            </a:r>
          </a:p>
          <a:p>
            <a:r>
              <a:rPr lang="en-US" sz="4000" dirty="0"/>
              <a:t>Knowledge of Beer DNA content</a:t>
            </a:r>
          </a:p>
          <a:p>
            <a:r>
              <a:rPr lang="en-US" sz="4000" dirty="0"/>
              <a:t>Popularization of molecular biology techniques </a:t>
            </a:r>
          </a:p>
          <a:p>
            <a:r>
              <a:rPr lang="en-US" sz="4000" dirty="0"/>
              <a:t>Ethical Issues regarding DNA related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165" y="2501428"/>
            <a:ext cx="1924628" cy="192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0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8000" dirty="0"/>
              <a:t>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4300" dirty="0"/>
              <a:t>Involvement of other citizen science lab </a:t>
            </a:r>
          </a:p>
          <a:p>
            <a:r>
              <a:rPr lang="en-US" sz="4300" dirty="0"/>
              <a:t>Investigation of 16S sequences </a:t>
            </a:r>
          </a:p>
          <a:p>
            <a:r>
              <a:rPr lang="en-US" sz="4300" dirty="0"/>
              <a:t>Investigation of whole metagenome sequencing </a:t>
            </a:r>
          </a:p>
          <a:p>
            <a:r>
              <a:rPr lang="en-US" sz="4300" dirty="0"/>
              <a:t>Development of the protocol for the </a:t>
            </a:r>
            <a:r>
              <a:rPr lang="en-US" sz="4300" dirty="0" err="1"/>
              <a:t>MinION</a:t>
            </a:r>
            <a:r>
              <a:rPr lang="en-US" sz="4300" dirty="0"/>
              <a:t> sequencer </a:t>
            </a:r>
          </a:p>
          <a:p>
            <a:r>
              <a:rPr lang="en-US" sz="4300" dirty="0"/>
              <a:t>Development of a beer knowledge data base</a:t>
            </a:r>
          </a:p>
          <a:p>
            <a:r>
              <a:rPr lang="en-US" sz="4300" dirty="0"/>
              <a:t>Beer Quality Controls</a:t>
            </a:r>
          </a:p>
          <a:p>
            <a:r>
              <a:rPr lang="en-US" sz="4300" dirty="0"/>
              <a:t>Relationship between taste and DNA content</a:t>
            </a:r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3372" y="410499"/>
            <a:ext cx="2755214" cy="23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0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43289" y="3049704"/>
            <a:ext cx="1112108" cy="1046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1481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51641" cy="3141791"/>
          </a:xfrm>
        </p:spPr>
        <p:txBody>
          <a:bodyPr/>
          <a:lstStyle/>
          <a:p>
            <a:r>
              <a:rPr lang="fr-CH" dirty="0" err="1"/>
              <a:t>BeerDecoded</a:t>
            </a:r>
            <a:r>
              <a:rPr lang="fr-CH" dirty="0"/>
              <a:t> Team</a:t>
            </a:r>
          </a:p>
          <a:p>
            <a:r>
              <a:rPr lang="fr-CH" dirty="0" err="1"/>
              <a:t>Hackuarium</a:t>
            </a:r>
            <a:endParaRPr lang="fr-CH" dirty="0"/>
          </a:p>
          <a:p>
            <a:r>
              <a:rPr lang="fr-CH" dirty="0" err="1"/>
              <a:t>UniverCité</a:t>
            </a:r>
            <a:endParaRPr lang="fr-CH" dirty="0"/>
          </a:p>
          <a:p>
            <a:r>
              <a:rPr lang="fr-CH" dirty="0"/>
              <a:t>Kickstarter (Backer)</a:t>
            </a:r>
          </a:p>
          <a:p>
            <a:r>
              <a:rPr lang="fr-CH" dirty="0"/>
              <a:t>Vital-</a:t>
            </a:r>
            <a:r>
              <a:rPr lang="fr-CH" dirty="0" err="1"/>
              <a:t>it</a:t>
            </a:r>
            <a:endParaRPr lang="fr-CH" dirty="0"/>
          </a:p>
          <a:p>
            <a:r>
              <a:rPr lang="fr-CH" dirty="0"/>
              <a:t>OBF </a:t>
            </a:r>
            <a:r>
              <a:rPr lang="en-US" dirty="0"/>
              <a:t>Travel</a:t>
            </a:r>
            <a:r>
              <a:rPr lang="fr-CH" dirty="0"/>
              <a:t> Grant</a:t>
            </a:r>
          </a:p>
          <a:p>
            <a:endParaRPr lang="fr-CH" dirty="0"/>
          </a:p>
        </p:txBody>
      </p:sp>
      <p:pic>
        <p:nvPicPr>
          <p:cNvPr id="4" name="Picture 3" descr="The_te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0"/>
          <a:stretch/>
        </p:blipFill>
        <p:spPr>
          <a:xfrm>
            <a:off x="4293326" y="1103914"/>
            <a:ext cx="5894358" cy="5571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879" y="134871"/>
            <a:ext cx="1938086" cy="1938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347" y="2277576"/>
            <a:ext cx="1284061" cy="567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177" y="3015081"/>
            <a:ext cx="1066800" cy="1038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AC582-252C-4725-A29C-0D62DD87B8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830" y="284670"/>
            <a:ext cx="1066067" cy="16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789" y="3221256"/>
            <a:ext cx="11360799" cy="2618099"/>
          </a:xfrm>
        </p:spPr>
        <p:txBody>
          <a:bodyPr>
            <a:normAutofit fontScale="90000"/>
          </a:bodyPr>
          <a:lstStyle/>
          <a:p>
            <a:r>
              <a:rPr lang="en-US" dirty="0"/>
              <a:t>Science outside academia or industry</a:t>
            </a:r>
          </a:p>
        </p:txBody>
      </p:sp>
    </p:spTree>
    <p:extLst>
      <p:ext uri="{BB962C8B-B14F-4D97-AF65-F5344CB8AC3E}">
        <p14:creationId xmlns:p14="http://schemas.microsoft.com/office/powerpoint/2010/main" val="30178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ers_cho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58" y="1530238"/>
            <a:ext cx="7223843" cy="481119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3509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/>
              <a:t>Why Beers?</a:t>
            </a:r>
          </a:p>
        </p:txBody>
      </p:sp>
    </p:spTree>
    <p:extLst>
      <p:ext uri="{BB962C8B-B14F-4D97-AF65-F5344CB8AC3E}">
        <p14:creationId xmlns:p14="http://schemas.microsoft.com/office/powerpoint/2010/main" val="322470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966" y="840908"/>
            <a:ext cx="9263334" cy="497111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7914601" y="5950096"/>
            <a:ext cx="2441699" cy="6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/>
              <a:t>www.genome.beer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8599842" y="3015851"/>
            <a:ext cx="764399" cy="6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b="1" dirty="0">
                <a:solidFill>
                  <a:srgbClr val="FFFF00"/>
                </a:solidFill>
              </a:rPr>
              <a:t>6k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5148720" y="3015851"/>
            <a:ext cx="1470600" cy="6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b="1" dirty="0">
                <a:solidFill>
                  <a:srgbClr val="FFFF00"/>
                </a:solidFill>
              </a:rPr>
              <a:t>1.2M</a:t>
            </a:r>
          </a:p>
        </p:txBody>
      </p:sp>
    </p:spTree>
    <p:extLst>
      <p:ext uri="{BB962C8B-B14F-4D97-AF65-F5344CB8AC3E}">
        <p14:creationId xmlns:p14="http://schemas.microsoft.com/office/powerpoint/2010/main" val="219151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158" y="1186249"/>
            <a:ext cx="4355971" cy="539687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2453036" y="118325"/>
            <a:ext cx="8004899" cy="674700"/>
          </a:xfrm>
          <a:prstGeom prst="rect">
            <a:avLst/>
          </a:prstGeom>
          <a:solidFill>
            <a:srgbClr val="FFED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4800" dirty="0"/>
              <a:t>Beer testing on a cargo bike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4">
            <a:alphaModFix/>
          </a:blip>
          <a:srcRect l="5087"/>
          <a:stretch/>
        </p:blipFill>
        <p:spPr>
          <a:xfrm>
            <a:off x="1999954" y="3616630"/>
            <a:ext cx="4124826" cy="296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7784" y="1046206"/>
            <a:ext cx="3552541" cy="2430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1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Money ?</a:t>
            </a:r>
          </a:p>
        </p:txBody>
      </p:sp>
    </p:spTree>
    <p:extLst>
      <p:ext uri="{BB962C8B-B14F-4D97-AF65-F5344CB8AC3E}">
        <p14:creationId xmlns:p14="http://schemas.microsoft.com/office/powerpoint/2010/main" val="92306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5607698" y="5676284"/>
            <a:ext cx="7032007" cy="6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4800" dirty="0"/>
              <a:t>It’s time for beeromics!</a:t>
            </a:r>
          </a:p>
        </p:txBody>
      </p:sp>
      <p:sp>
        <p:nvSpPr>
          <p:cNvPr id="426" name="Shape 426" descr="Media from the 2015 Science x Kickstarter Hackathon for this upcoming Kickstarter:  https://www.kickstarter.com/projects/1599186566/469155841?token=5719aa05" title="Beer Decoded at Science x Kickstarter NYU ITP 2015">
            <a:hlinkClick r:id="rId3"/>
          </p:cNvPr>
          <p:cNvSpPr/>
          <p:nvPr/>
        </p:nvSpPr>
        <p:spPr>
          <a:xfrm>
            <a:off x="2414895" y="245376"/>
            <a:ext cx="6777814" cy="508337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7" name="Shape 427"/>
          <p:cNvSpPr txBox="1"/>
          <p:nvPr/>
        </p:nvSpPr>
        <p:spPr>
          <a:xfrm>
            <a:off x="5529198" y="4779989"/>
            <a:ext cx="3709500" cy="6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FFF00"/>
                </a:solidFill>
                <a:hlinkClick r:id="rId5"/>
              </a:rPr>
              <a:t>video:        www.genome.beer</a:t>
            </a:r>
            <a:endParaRPr lang="en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02" y="592910"/>
            <a:ext cx="5715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27672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295</Words>
  <Application>Microsoft Office PowerPoint</Application>
  <PresentationFormat>Widescreen</PresentationFormat>
  <Paragraphs>68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BeerDeCoded: Exploring the beer metagenome</vt:lpstr>
      <vt:lpstr>Hackuarium.ch</vt:lpstr>
      <vt:lpstr>Science outside academia or industry</vt:lpstr>
      <vt:lpstr>Why Beers?</vt:lpstr>
      <vt:lpstr>PowerPoint Presentation</vt:lpstr>
      <vt:lpstr>PowerPoint Presentation</vt:lpstr>
      <vt:lpstr>Money ?</vt:lpstr>
      <vt:lpstr>PowerPoint Presentation</vt:lpstr>
      <vt:lpstr>Communicate</vt:lpstr>
      <vt:lpstr>Press release</vt:lpstr>
      <vt:lpstr>Workflow</vt:lpstr>
      <vt:lpstr>Beer DNA extraction workshops</vt:lpstr>
      <vt:lpstr>Polymerase chain reaction (PCR)</vt:lpstr>
      <vt:lpstr>Sequencer output</vt:lpstr>
      <vt:lpstr>Short reads alignment</vt:lpstr>
      <vt:lpstr>Results</vt:lpstr>
      <vt:lpstr>Results</vt:lpstr>
      <vt:lpstr>Results</vt:lpstr>
      <vt:lpstr>Manuscript preparation process</vt:lpstr>
      <vt:lpstr>Results review</vt:lpstr>
      <vt:lpstr>Outcome of the project</vt:lpstr>
      <vt:lpstr>Perspectives</vt:lpstr>
      <vt:lpstr>Acknowledgments</vt:lpstr>
    </vt:vector>
  </TitlesOfParts>
  <Company>Unil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BeerDeCoded: Digitising beer</dc:title>
  <dc:creator>Jonathan Sobel</dc:creator>
  <cp:lastModifiedBy>Jonathan Sobel</cp:lastModifiedBy>
  <cp:revision>69</cp:revision>
  <dcterms:created xsi:type="dcterms:W3CDTF">2017-07-16T09:10:22Z</dcterms:created>
  <dcterms:modified xsi:type="dcterms:W3CDTF">2017-11-02T15:09:22Z</dcterms:modified>
</cp:coreProperties>
</file>